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emf" ContentType="image/x-em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"/>
  </p:notesMasterIdLst>
  <p:handoutMasterIdLst>
    <p:handoutMasterId r:id="rId28"/>
  </p:handoutMasterIdLst>
  <p:sldIdLst>
    <p:sldId id="794" r:id="rId2"/>
    <p:sldId id="838" r:id="rId3"/>
    <p:sldId id="832" r:id="rId4"/>
    <p:sldId id="843" r:id="rId5"/>
    <p:sldId id="835" r:id="rId6"/>
    <p:sldId id="844" r:id="rId7"/>
    <p:sldId id="855" r:id="rId8"/>
    <p:sldId id="845" r:id="rId9"/>
    <p:sldId id="847" r:id="rId10"/>
    <p:sldId id="836" r:id="rId11"/>
    <p:sldId id="846" r:id="rId12"/>
    <p:sldId id="856" r:id="rId13"/>
    <p:sldId id="857" r:id="rId14"/>
    <p:sldId id="858" r:id="rId15"/>
    <p:sldId id="850" r:id="rId16"/>
    <p:sldId id="859" r:id="rId17"/>
    <p:sldId id="851" r:id="rId18"/>
    <p:sldId id="848" r:id="rId19"/>
    <p:sldId id="852" r:id="rId20"/>
    <p:sldId id="853" r:id="rId21"/>
    <p:sldId id="849" r:id="rId22"/>
    <p:sldId id="854" r:id="rId23"/>
    <p:sldId id="860" r:id="rId24"/>
    <p:sldId id="861" r:id="rId25"/>
    <p:sldId id="800" r:id="rId2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3" hiddenSlides="1" frameSlides="1"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839" autoAdjust="0"/>
    <p:restoredTop sz="80324" autoAdjust="0"/>
  </p:normalViewPr>
  <p:slideViewPr>
    <p:cSldViewPr snapToGrid="0" snapToObjects="1">
      <p:cViewPr>
        <p:scale>
          <a:sx n="89" d="100"/>
          <a:sy n="89" d="100"/>
        </p:scale>
        <p:origin x="1600" y="-3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28" d="100"/>
        <a:sy n="128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notesMaster" Target="notesMasters/notesMaster1.xml"/><Relationship Id="rId28" Type="http://schemas.openxmlformats.org/officeDocument/2006/relationships/handoutMaster" Target="handoutMasters/handoutMaster1.xml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15AC15-D366-1045-8B95-906BED04EB57}" type="datetimeFigureOut">
              <a:rPr lang="en-US" smtClean="0"/>
              <a:pPr/>
              <a:t>1/26/17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F382D8-B22D-6245-9253-78B81CE40BF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5834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38F9C5-D0B9-6043-966C-CD72DB596C87}" type="datetimeFigureOut">
              <a:rPr lang="en-US" smtClean="0"/>
              <a:pPr/>
              <a:t>1/26/17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354FB1-8543-584B-BB0F-CA47458AEB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953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354FB1-8543-584B-BB0F-CA47458AEBC3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5030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endParaRPr lang="en-US" dirty="0" smtClean="0"/>
          </a:p>
          <a:p>
            <a:r>
              <a:rPr lang="en-US" dirty="0" err="1" smtClean="0"/>
              <a:t>Numpy</a:t>
            </a:r>
            <a:r>
              <a:rPr lang="en-US" dirty="0" smtClean="0"/>
              <a:t> - is a part</a:t>
            </a:r>
            <a:r>
              <a:rPr lang="en-US" baseline="0" dirty="0" smtClean="0"/>
              <a:t> of a </a:t>
            </a:r>
            <a:r>
              <a:rPr lang="en-US" baseline="0" dirty="0" err="1" smtClean="0"/>
              <a:t>SciPi</a:t>
            </a:r>
            <a:r>
              <a:rPr lang="en-US" baseline="0" dirty="0" smtClean="0"/>
              <a:t>, a set of packages, open source, and works with Python, and written for science, math, engineering:</a:t>
            </a:r>
          </a:p>
          <a:p>
            <a:r>
              <a:rPr lang="en-US" baseline="0" dirty="0" smtClean="0"/>
              <a:t>Includes: </a:t>
            </a:r>
            <a:r>
              <a:rPr lang="en-US" baseline="0" dirty="0" err="1" smtClean="0"/>
              <a:t>Numpy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MathplotLib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Sympy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ScyPi</a:t>
            </a:r>
            <a:r>
              <a:rPr lang="en-US" baseline="0" dirty="0" smtClean="0"/>
              <a:t> library, </a:t>
            </a:r>
            <a:r>
              <a:rPr lang="en-US" baseline="0" dirty="0" err="1" smtClean="0"/>
              <a:t>Ipython</a:t>
            </a:r>
            <a:r>
              <a:rPr lang="en-US" baseline="0" dirty="0" smtClean="0"/>
              <a:t>, and pandas</a:t>
            </a:r>
          </a:p>
          <a:p>
            <a:endParaRPr lang="en-US" baseline="0" dirty="0" smtClean="0"/>
          </a:p>
          <a:p>
            <a:r>
              <a:rPr lang="en-US" dirty="0" smtClean="0"/>
              <a:t>Comments on class:</a:t>
            </a:r>
          </a:p>
          <a:p>
            <a:r>
              <a:rPr lang="en-US" dirty="0" smtClean="0"/>
              <a:t>Most people:</a:t>
            </a:r>
            <a:r>
              <a:rPr lang="en-US" baseline="0" dirty="0" smtClean="0"/>
              <a:t> math, no problem</a:t>
            </a:r>
          </a:p>
          <a:p>
            <a:r>
              <a:rPr lang="en-US" baseline="0" dirty="0" smtClean="0"/>
              <a:t>Python </a:t>
            </a:r>
            <a:r>
              <a:rPr lang="mr-IN" baseline="0" dirty="0" smtClean="0"/>
              <a:t>–</a:t>
            </a:r>
            <a:r>
              <a:rPr lang="en-US" baseline="0" dirty="0" smtClean="0"/>
              <a:t> mixed, some of you are very experienced, far beyond what you will need for </a:t>
            </a:r>
            <a:r>
              <a:rPr lang="en-US" baseline="0" dirty="0" err="1" smtClean="0"/>
              <a:t>th</a:t>
            </a:r>
            <a:r>
              <a:rPr lang="en-US" baseline="0" dirty="0" smtClean="0"/>
              <a:t> course</a:t>
            </a:r>
          </a:p>
          <a:p>
            <a:r>
              <a:rPr lang="en-US" baseline="0" dirty="0" smtClean="0"/>
              <a:t>But many of you have a rough working knowledge of Python.</a:t>
            </a:r>
          </a:p>
          <a:p>
            <a:r>
              <a:rPr lang="en-US" baseline="0" dirty="0" smtClean="0"/>
              <a:t>So we will try to </a:t>
            </a:r>
          </a:p>
          <a:p>
            <a:endParaRPr lang="en-US" baseline="0" dirty="0" smtClean="0"/>
          </a:p>
          <a:p>
            <a:r>
              <a:rPr lang="en-US" baseline="0" dirty="0" smtClean="0"/>
              <a:t>Who will get in:</a:t>
            </a:r>
          </a:p>
          <a:p>
            <a:r>
              <a:rPr lang="en-US" baseline="0" dirty="0" smtClean="0"/>
              <a:t>* Some will not have background</a:t>
            </a:r>
            <a:endParaRPr lang="en-US" dirty="0" smtClean="0"/>
          </a:p>
          <a:p>
            <a:pPr marL="171450" indent="-171450">
              <a:buFont typeface="Arial" charset="0"/>
              <a:buChar char="•"/>
            </a:pPr>
            <a:r>
              <a:rPr lang="en-US" dirty="0" smtClean="0"/>
              <a:t>Look</a:t>
            </a:r>
            <a:r>
              <a:rPr lang="en-US" baseline="0" dirty="0" smtClean="0"/>
              <a:t> at HW and attendance</a:t>
            </a:r>
          </a:p>
          <a:p>
            <a:pPr marL="171450" indent="-171450">
              <a:buFont typeface="Arial" charset="0"/>
              <a:buChar char="•"/>
            </a:pPr>
            <a:r>
              <a:rPr lang="en-US" dirty="0" smtClean="0"/>
              <a:t>Look at</a:t>
            </a:r>
            <a:r>
              <a:rPr lang="en-US" baseline="0" dirty="0" smtClean="0"/>
              <a:t> who can not wait for a semester, </a:t>
            </a:r>
            <a:r>
              <a:rPr lang="en-US" baseline="0" dirty="0" err="1" smtClean="0"/>
              <a:t>ie</a:t>
            </a:r>
            <a:r>
              <a:rPr lang="en-US" baseline="0" dirty="0" smtClean="0"/>
              <a:t> graduating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Decide in about 1 week or two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Last hour: break</a:t>
            </a:r>
            <a:r>
              <a:rPr lang="en-US" baseline="0" dirty="0" smtClean="0"/>
              <a:t> into teams</a:t>
            </a:r>
          </a:p>
          <a:p>
            <a:r>
              <a:rPr lang="en-US" baseline="0" dirty="0" smtClean="0"/>
              <a:t>Compare your best idea, pitch in 2 min each.</a:t>
            </a:r>
          </a:p>
          <a:p>
            <a:r>
              <a:rPr lang="en-US" baseline="0" dirty="0" smtClean="0"/>
              <a:t>Vote and decide what is the most interesting</a:t>
            </a:r>
          </a:p>
          <a:p>
            <a:endParaRPr lang="en-US" baseline="0" dirty="0" smtClean="0"/>
          </a:p>
          <a:p>
            <a:r>
              <a:rPr lang="en-US" baseline="0" dirty="0" smtClean="0"/>
              <a:t>-&gt; start with notebook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354FB1-8543-584B-BB0F-CA47458AEBC3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0440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Shape 1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smtClean="0"/>
              <a:t>x</a:t>
            </a:r>
            <a:r>
              <a:rPr lang="en-US" baseline="0" dirty="0" smtClean="0"/>
              <a:t> = </a:t>
            </a:r>
            <a:r>
              <a:rPr lang="en-US" dirty="0" err="1" smtClean="0"/>
              <a:t>np.array</a:t>
            </a:r>
            <a:r>
              <a:rPr lang="en-US" dirty="0" smtClean="0"/>
              <a:t>() creates an</a:t>
            </a:r>
            <a:r>
              <a:rPr lang="en-US" baseline="0" dirty="0" smtClean="0"/>
              <a:t> array from a tuple.</a:t>
            </a:r>
          </a:p>
          <a:p>
            <a:pPr lvl="0">
              <a:spcBef>
                <a:spcPts val="0"/>
              </a:spcBef>
              <a:buNone/>
            </a:pPr>
            <a:r>
              <a:rPr lang="en-US" baseline="0" dirty="0" smtClean="0"/>
              <a:t>2 * x will change every element of x to 2 times the value.</a:t>
            </a:r>
          </a:p>
          <a:p>
            <a:pPr lvl="0">
              <a:spcBef>
                <a:spcPts val="0"/>
              </a:spcBef>
              <a:buNone/>
            </a:pPr>
            <a:r>
              <a:rPr lang="en-US" baseline="0" dirty="0" smtClean="0"/>
              <a:t>2 * [1,2,3] will not do that, [1,2,3,1,2,3] instead</a:t>
            </a:r>
          </a:p>
          <a:p>
            <a:pPr lvl="0">
              <a:spcBef>
                <a:spcPts val="0"/>
              </a:spcBef>
              <a:buNone/>
            </a:pPr>
            <a:endParaRPr lang="en-US" baseline="0" dirty="0" smtClean="0"/>
          </a:p>
          <a:p>
            <a:pPr lvl="0">
              <a:spcBef>
                <a:spcPts val="0"/>
              </a:spcBef>
              <a:buNone/>
            </a:pPr>
            <a:r>
              <a:rPr lang="en-US" baseline="0" dirty="0" smtClean="0"/>
              <a:t>Includes start, but does not include the end value</a:t>
            </a: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206608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91052" y="6511225"/>
            <a:ext cx="641668" cy="173387"/>
          </a:xfrm>
          <a:prstGeom prst="rect">
            <a:avLst/>
          </a:prstGeom>
        </p:spPr>
        <p:txBody>
          <a:bodyPr/>
          <a:lstStyle/>
          <a:p>
            <a:fld id="{C3324224-DF72-F445-A040-09ABE7C2AD4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91052" y="6511225"/>
            <a:ext cx="641668" cy="173387"/>
          </a:xfrm>
          <a:prstGeom prst="rect">
            <a:avLst/>
          </a:prstGeom>
        </p:spPr>
        <p:txBody>
          <a:bodyPr/>
          <a:lstStyle/>
          <a:p>
            <a:fld id="{C3324224-DF72-F445-A040-09ABE7C2AD4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91052" y="6511225"/>
            <a:ext cx="641668" cy="173387"/>
          </a:xfrm>
          <a:prstGeom prst="rect">
            <a:avLst/>
          </a:prstGeom>
        </p:spPr>
        <p:txBody>
          <a:bodyPr/>
          <a:lstStyle/>
          <a:p>
            <a:fld id="{C3324224-DF72-F445-A040-09ABE7C2AD4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>
            <a:spLocks noGrp="1"/>
          </p:cNvSpPr>
          <p:nvPr>
            <p:ph type="title"/>
          </p:nvPr>
        </p:nvSpPr>
        <p:spPr>
          <a:xfrm>
            <a:off x="457201" y="274638"/>
            <a:ext cx="6705599" cy="901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algn="l" rtl="0">
              <a:spcBef>
                <a:spcPts val="0"/>
              </a:spcBef>
              <a:buSzPct val="100000"/>
              <a:buFont typeface="Arial"/>
              <a:buNone/>
              <a:defRPr sz="3600" b="1"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7" name="Shape 17"/>
          <p:cNvCxnSpPr/>
          <p:nvPr/>
        </p:nvCxnSpPr>
        <p:spPr>
          <a:xfrm>
            <a:off x="457200" y="1175787"/>
            <a:ext cx="82296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8" name="Shape 18"/>
          <p:cNvCxnSpPr/>
          <p:nvPr/>
        </p:nvCxnSpPr>
        <p:spPr>
          <a:xfrm>
            <a:off x="457200" y="6324600"/>
            <a:ext cx="82296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9" name="Shape 19"/>
          <p:cNvSpPr txBox="1">
            <a:spLocks noGrp="1"/>
          </p:cNvSpPr>
          <p:nvPr>
            <p:ph type="body" idx="1"/>
          </p:nvPr>
        </p:nvSpPr>
        <p:spPr>
          <a:xfrm>
            <a:off x="457200" y="1295400"/>
            <a:ext cx="8229600" cy="483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400"/>
              </a:spcAft>
              <a:defRPr sz="2400"/>
            </a:lvl1pPr>
            <a:lvl2pPr lvl="1" rtl="0">
              <a:spcBef>
                <a:spcPts val="0"/>
              </a:spcBef>
              <a:spcAft>
                <a:spcPts val="400"/>
              </a:spcAft>
              <a:defRPr sz="2400"/>
            </a:lvl2pPr>
            <a:lvl3pPr lvl="2" rtl="0">
              <a:spcBef>
                <a:spcPts val="0"/>
              </a:spcBef>
              <a:spcAft>
                <a:spcPts val="400"/>
              </a:spcAft>
              <a:defRPr sz="2400"/>
            </a:lvl3pPr>
            <a:lvl4pPr lvl="3" rtl="0">
              <a:spcBef>
                <a:spcPts val="0"/>
              </a:spcBef>
              <a:spcAft>
                <a:spcPts val="400"/>
              </a:spcAft>
              <a:defRPr sz="1800"/>
            </a:lvl4pPr>
            <a:lvl5pPr lvl="4" rtl="0">
              <a:spcBef>
                <a:spcPts val="0"/>
              </a:spcBef>
              <a:spcAft>
                <a:spcPts val="400"/>
              </a:spcAft>
              <a:defRPr sz="1800"/>
            </a:lvl5pPr>
            <a:lvl6pPr lvl="5" rtl="0">
              <a:spcBef>
                <a:spcPts val="0"/>
              </a:spcBef>
              <a:spcAft>
                <a:spcPts val="400"/>
              </a:spcAft>
              <a:defRPr sz="1800"/>
            </a:lvl6pPr>
            <a:lvl7pPr lvl="6" rtl="0">
              <a:spcBef>
                <a:spcPts val="0"/>
              </a:spcBef>
              <a:spcAft>
                <a:spcPts val="400"/>
              </a:spcAft>
              <a:defRPr sz="1800"/>
            </a:lvl7pPr>
            <a:lvl8pPr lvl="7" rtl="0">
              <a:spcBef>
                <a:spcPts val="0"/>
              </a:spcBef>
              <a:spcAft>
                <a:spcPts val="400"/>
              </a:spcAft>
              <a:defRPr sz="1800"/>
            </a:lvl8pPr>
            <a:lvl9pPr lvl="8" rtl="0">
              <a:spcBef>
                <a:spcPts val="0"/>
              </a:spcBef>
              <a:spcAft>
                <a:spcPts val="400"/>
              </a:spcAft>
              <a:defRPr sz="1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093371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91052" y="6511225"/>
            <a:ext cx="641668" cy="173387"/>
          </a:xfrm>
          <a:prstGeom prst="rect">
            <a:avLst/>
          </a:prstGeom>
        </p:spPr>
        <p:txBody>
          <a:bodyPr/>
          <a:lstStyle/>
          <a:p>
            <a:fld id="{C3324224-DF72-F445-A040-09ABE7C2AD4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191052" y="6511225"/>
            <a:ext cx="641668" cy="173387"/>
          </a:xfrm>
          <a:prstGeom prst="rect">
            <a:avLst/>
          </a:prstGeom>
        </p:spPr>
        <p:txBody>
          <a:bodyPr/>
          <a:lstStyle/>
          <a:p>
            <a:fld id="{C3324224-DF72-F445-A040-09ABE7C2AD4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191052" y="6511225"/>
            <a:ext cx="641668" cy="173387"/>
          </a:xfrm>
          <a:prstGeom prst="rect">
            <a:avLst/>
          </a:prstGeom>
        </p:spPr>
        <p:txBody>
          <a:bodyPr/>
          <a:lstStyle/>
          <a:p>
            <a:fld id="{C3324224-DF72-F445-A040-09ABE7C2AD4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191052" y="6511225"/>
            <a:ext cx="641668" cy="173387"/>
          </a:xfrm>
          <a:prstGeom prst="rect">
            <a:avLst/>
          </a:prstGeom>
        </p:spPr>
        <p:txBody>
          <a:bodyPr/>
          <a:lstStyle/>
          <a:p>
            <a:fld id="{C3324224-DF72-F445-A040-09ABE7C2AD4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191052" y="6511225"/>
            <a:ext cx="641668" cy="173387"/>
          </a:xfrm>
          <a:prstGeom prst="rect">
            <a:avLst/>
          </a:prstGeom>
        </p:spPr>
        <p:txBody>
          <a:bodyPr/>
          <a:lstStyle/>
          <a:p>
            <a:fld id="{C3324224-DF72-F445-A040-09ABE7C2AD4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191052" y="6511225"/>
            <a:ext cx="641668" cy="173387"/>
          </a:xfrm>
          <a:prstGeom prst="rect">
            <a:avLst/>
          </a:prstGeom>
        </p:spPr>
        <p:txBody>
          <a:bodyPr/>
          <a:lstStyle/>
          <a:p>
            <a:fld id="{C3324224-DF72-F445-A040-09ABE7C2AD4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191052" y="6511225"/>
            <a:ext cx="641668" cy="173387"/>
          </a:xfrm>
          <a:prstGeom prst="rect">
            <a:avLst/>
          </a:prstGeom>
        </p:spPr>
        <p:txBody>
          <a:bodyPr/>
          <a:lstStyle/>
          <a:p>
            <a:fld id="{C3324224-DF72-F445-A040-09ABE7C2AD4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684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70070"/>
            <a:ext cx="8229600" cy="48866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grpSp>
        <p:nvGrpSpPr>
          <p:cNvPr id="4" name="Group 3"/>
          <p:cNvGrpSpPr/>
          <p:nvPr userDrawn="1"/>
        </p:nvGrpSpPr>
        <p:grpSpPr>
          <a:xfrm>
            <a:off x="0" y="6156764"/>
            <a:ext cx="9144000" cy="702551"/>
            <a:chOff x="0" y="-120393"/>
            <a:chExt cx="9144000" cy="702551"/>
          </a:xfrm>
        </p:grpSpPr>
        <p:pic>
          <p:nvPicPr>
            <p:cNvPr id="5" name="Picture 4" descr="data.jpg"/>
            <p:cNvPicPr>
              <a:picLocks noChangeAspect="1"/>
            </p:cNvPicPr>
            <p:nvPr/>
          </p:nvPicPr>
          <p:blipFill rotWithShape="1">
            <a:blip r:embed="rId1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-120393"/>
              <a:ext cx="9144000" cy="702551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158760" y="-17641"/>
              <a:ext cx="2416643" cy="543738"/>
            </a:xfrm>
            <a:prstGeom prst="rect">
              <a:avLst/>
            </a:prstGeom>
            <a:solidFill>
              <a:schemeClr val="dk1">
                <a:alpha val="62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US" sz="2800" dirty="0" smtClean="0">
                  <a:latin typeface="Courier New"/>
                  <a:cs typeface="Courier New"/>
                </a:rPr>
                <a:t>Data</a:t>
              </a:r>
              <a:r>
                <a:rPr lang="en-US" sz="2800" dirty="0" smtClean="0">
                  <a:latin typeface="Arial Narrow"/>
                  <a:cs typeface="Arial Narrow"/>
                </a:rPr>
                <a:t> </a:t>
              </a:r>
              <a:r>
                <a:rPr lang="en-US" sz="4400" baseline="30000" dirty="0" smtClean="0">
                  <a:latin typeface="Courier New"/>
                  <a:cs typeface="Courier New"/>
                </a:rPr>
                <a:t>X</a:t>
              </a:r>
              <a:endParaRPr lang="en-US" sz="1000" dirty="0">
                <a:latin typeface="Courier New"/>
                <a:cs typeface="Courier New"/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2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datax911.files.wordpress.com/2016/12/numpy-v1-12.pdf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Relationship Id="rId3" Type="http://schemas.openxmlformats.org/officeDocument/2006/relationships/image" Target="../media/image14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4" Type="http://schemas.openxmlformats.org/officeDocument/2006/relationships/image" Target="../media/image1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4" Type="http://schemas.openxmlformats.org/officeDocument/2006/relationships/image" Target="../media/image1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4" Type="http://schemas.openxmlformats.org/officeDocument/2006/relationships/image" Target="../media/image1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ocs.scipy.org/doc/numpy-dev/user/quickstart.html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emf"/><Relationship Id="rId3" Type="http://schemas.openxmlformats.org/officeDocument/2006/relationships/image" Target="../media/image6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ata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13215" y="5381527"/>
            <a:ext cx="8207938" cy="1538883"/>
          </a:xfrm>
          <a:prstGeom prst="rect">
            <a:avLst/>
          </a:prstGeom>
          <a:solidFill>
            <a:schemeClr val="tx1">
              <a:alpha val="21000"/>
            </a:schemeClr>
          </a:solidFill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square" lIns="274320" tIns="274320" rIns="274320" bIns="274320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  <a:latin typeface="Helvetica Neue Light"/>
                <a:cs typeface="Helvetica Neue Light"/>
              </a:rPr>
              <a:t>Ikhlaq Sidhu </a:t>
            </a:r>
            <a:r>
              <a:rPr lang="en-US" sz="1600" dirty="0">
                <a:solidFill>
                  <a:schemeClr val="bg1"/>
                </a:solidFill>
                <a:latin typeface="Helvetica Neue Light"/>
                <a:cs typeface="Helvetica Neue Light"/>
              </a:rPr>
              <a:t/>
            </a:r>
            <a:br>
              <a:rPr lang="en-US" sz="1600" dirty="0">
                <a:solidFill>
                  <a:schemeClr val="bg1"/>
                </a:solidFill>
                <a:latin typeface="Helvetica Neue Light"/>
                <a:cs typeface="Helvetica Neue Light"/>
              </a:rPr>
            </a:br>
            <a:r>
              <a:rPr lang="en-US" sz="1600" dirty="0" smtClean="0">
                <a:solidFill>
                  <a:schemeClr val="bg1"/>
                </a:solidFill>
                <a:latin typeface="Helvetica Neue Light"/>
                <a:cs typeface="Helvetica Neue Light"/>
              </a:rPr>
              <a:t>Chief </a:t>
            </a:r>
            <a:r>
              <a:rPr lang="en-US" sz="1600" dirty="0">
                <a:solidFill>
                  <a:schemeClr val="bg1"/>
                </a:solidFill>
                <a:latin typeface="Helvetica Neue Light"/>
                <a:cs typeface="Helvetica Neue Light"/>
              </a:rPr>
              <a:t>Scientist &amp; </a:t>
            </a:r>
            <a:r>
              <a:rPr lang="en-US" sz="1600" dirty="0" smtClean="0">
                <a:solidFill>
                  <a:schemeClr val="bg1"/>
                </a:solidFill>
                <a:latin typeface="Helvetica Neue Light"/>
                <a:cs typeface="Helvetica Neue Light"/>
              </a:rPr>
              <a:t>Founding Director, </a:t>
            </a:r>
            <a:br>
              <a:rPr lang="en-US" sz="1600" dirty="0" smtClean="0">
                <a:solidFill>
                  <a:schemeClr val="bg1"/>
                </a:solidFill>
                <a:latin typeface="Helvetica Neue Light"/>
                <a:cs typeface="Helvetica Neue Light"/>
              </a:rPr>
            </a:br>
            <a:r>
              <a:rPr lang="en-US" sz="1600" dirty="0" err="1" smtClean="0">
                <a:solidFill>
                  <a:schemeClr val="bg1"/>
                </a:solidFill>
                <a:latin typeface="Helvetica Neue Light"/>
                <a:cs typeface="Helvetica Neue Light"/>
              </a:rPr>
              <a:t>Sutardja</a:t>
            </a:r>
            <a:r>
              <a:rPr lang="en-US" sz="1600" dirty="0" smtClean="0">
                <a:solidFill>
                  <a:schemeClr val="bg1"/>
                </a:solidFill>
                <a:latin typeface="Helvetica Neue Light"/>
                <a:cs typeface="Helvetica Neue Light"/>
              </a:rPr>
              <a:t> </a:t>
            </a:r>
            <a:r>
              <a:rPr lang="en-US" sz="1600" dirty="0" smtClean="0">
                <a:solidFill>
                  <a:schemeClr val="bg1"/>
                </a:solidFill>
                <a:latin typeface="Helvetica Neue Light"/>
                <a:ea typeface="ＭＳ Ｐゴシック" charset="-128"/>
                <a:cs typeface="Helvetica Neue Light"/>
              </a:rPr>
              <a:t>Center </a:t>
            </a:r>
            <a:r>
              <a:rPr lang="en-US" sz="1600" dirty="0">
                <a:solidFill>
                  <a:schemeClr val="bg1"/>
                </a:solidFill>
                <a:latin typeface="Helvetica Neue Light"/>
                <a:ea typeface="ＭＳ Ｐゴシック" charset="-128"/>
                <a:cs typeface="Helvetica Neue Light"/>
              </a:rPr>
              <a:t>for Entrepreneurship &amp; </a:t>
            </a:r>
            <a:r>
              <a:rPr lang="en-US" sz="1600" dirty="0" smtClean="0">
                <a:solidFill>
                  <a:schemeClr val="bg1"/>
                </a:solidFill>
                <a:latin typeface="Helvetica Neue Light"/>
                <a:ea typeface="ＭＳ Ｐゴシック" charset="-128"/>
                <a:cs typeface="Helvetica Neue Light"/>
              </a:rPr>
              <a:t>Technology</a:t>
            </a:r>
            <a:br>
              <a:rPr lang="en-US" sz="1600" dirty="0" smtClean="0">
                <a:solidFill>
                  <a:schemeClr val="bg1"/>
                </a:solidFill>
                <a:latin typeface="Helvetica Neue Light"/>
                <a:ea typeface="ＭＳ Ｐゴシック" charset="-128"/>
                <a:cs typeface="Helvetica Neue Light"/>
              </a:rPr>
            </a:br>
            <a:r>
              <a:rPr lang="en-US" sz="1600" dirty="0" smtClean="0">
                <a:solidFill>
                  <a:schemeClr val="bg1"/>
                </a:solidFill>
                <a:latin typeface="Helvetica Neue Light"/>
                <a:ea typeface="ＭＳ Ｐゴシック" charset="-128"/>
                <a:cs typeface="Helvetica Neue Light"/>
              </a:rPr>
              <a:t>IEOR </a:t>
            </a:r>
            <a:r>
              <a:rPr lang="en-US" sz="1600" dirty="0">
                <a:solidFill>
                  <a:schemeClr val="bg1"/>
                </a:solidFill>
                <a:latin typeface="Helvetica Neue Light"/>
                <a:ea typeface="ＭＳ Ｐゴシック" charset="-128"/>
                <a:cs typeface="Helvetica Neue Light"/>
              </a:rPr>
              <a:t>Emerging Area Professor </a:t>
            </a:r>
            <a:r>
              <a:rPr lang="en-US" sz="1600" dirty="0" smtClean="0">
                <a:solidFill>
                  <a:schemeClr val="bg1"/>
                </a:solidFill>
                <a:latin typeface="Helvetica Neue Light"/>
                <a:ea typeface="ＭＳ Ｐゴシック" charset="-128"/>
                <a:cs typeface="Helvetica Neue Light"/>
              </a:rPr>
              <a:t>Award, UC Berkeley</a:t>
            </a:r>
            <a:endParaRPr lang="en-US" sz="1600" dirty="0">
              <a:solidFill>
                <a:schemeClr val="bg1"/>
              </a:solidFill>
              <a:latin typeface="Helvetica Neue Light"/>
              <a:cs typeface="Helvetica Neue Ligh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944591" y="325795"/>
            <a:ext cx="12972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About Me:</a:t>
            </a: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748753" y="2248140"/>
            <a:ext cx="7772400" cy="1470025"/>
          </a:xfrm>
          <a:solidFill>
            <a:schemeClr val="dk1">
              <a:alpha val="74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r>
              <a:rPr lang="en-US" sz="4000" dirty="0" err="1" smtClean="0"/>
              <a:t>NumPy</a:t>
            </a:r>
            <a:r>
              <a:rPr lang="en-US" sz="4000" dirty="0" smtClean="0"/>
              <a:t> Overview and Useful Tips</a:t>
            </a:r>
            <a:br>
              <a:rPr lang="en-US" sz="4000" dirty="0" smtClean="0"/>
            </a:br>
            <a:r>
              <a:rPr lang="en-US" sz="2400" dirty="0" smtClean="0"/>
              <a:t>Data-X: A Course on Data, Signals, and Systems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27166" y="231586"/>
            <a:ext cx="3880743" cy="923330"/>
          </a:xfrm>
          <a:prstGeom prst="rect">
            <a:avLst/>
          </a:prstGeom>
          <a:solidFill>
            <a:schemeClr val="dk1">
              <a:alpha val="42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400" dirty="0" smtClean="0">
                <a:latin typeface="Courier New"/>
                <a:cs typeface="Courier New"/>
              </a:rPr>
              <a:t>Data</a:t>
            </a:r>
            <a:r>
              <a:rPr lang="en-US" sz="5400" dirty="0" smtClean="0">
                <a:latin typeface="Arial Narrow"/>
                <a:cs typeface="Arial Narrow"/>
              </a:rPr>
              <a:t> </a:t>
            </a:r>
            <a:r>
              <a:rPr lang="en-US" sz="8000" baseline="30000" dirty="0" smtClean="0">
                <a:latin typeface="Courier New"/>
                <a:cs typeface="Courier New"/>
              </a:rPr>
              <a:t>X</a:t>
            </a:r>
            <a:endParaRPr lang="en-US" dirty="0">
              <a:latin typeface="Optima"/>
              <a:cs typeface="Optima"/>
            </a:endParaRPr>
          </a:p>
        </p:txBody>
      </p:sp>
    </p:spTree>
    <p:extLst>
      <p:ext uri="{BB962C8B-B14F-4D97-AF65-F5344CB8AC3E}">
        <p14:creationId xmlns:p14="http://schemas.microsoft.com/office/powerpoint/2010/main" val="868216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natomyarray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13"/>
          <a:stretch/>
        </p:blipFill>
        <p:spPr>
          <a:xfrm>
            <a:off x="0" y="1721224"/>
            <a:ext cx="9144000" cy="3185352"/>
          </a:xfrm>
          <a:prstGeom prst="rect">
            <a:avLst/>
          </a:prstGeom>
        </p:spPr>
      </p:pic>
      <p:sp>
        <p:nvSpPr>
          <p:cNvPr id="3" name="Shape 60"/>
          <p:cNvSpPr txBox="1">
            <a:spLocks noGrp="1"/>
          </p:cNvSpPr>
          <p:nvPr>
            <p:ph type="title"/>
          </p:nvPr>
        </p:nvSpPr>
        <p:spPr>
          <a:xfrm>
            <a:off x="1219200" y="27662"/>
            <a:ext cx="6705599" cy="9011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sv-SE" sz="3600" b="1" dirty="0" err="1" smtClean="0"/>
              <a:t>Anatomy</a:t>
            </a:r>
            <a:r>
              <a:rPr lang="sv-SE" sz="3600" b="1" dirty="0" smtClean="0"/>
              <a:t> </a:t>
            </a:r>
            <a:r>
              <a:rPr lang="sv-SE" sz="3600" b="1" dirty="0" err="1" smtClean="0"/>
              <a:t>of</a:t>
            </a:r>
            <a:r>
              <a:rPr lang="sv-SE" sz="3600" b="1" dirty="0" smtClean="0"/>
              <a:t> an </a:t>
            </a:r>
            <a:r>
              <a:rPr lang="sv-SE" sz="3600" b="1" dirty="0"/>
              <a:t>A</a:t>
            </a:r>
            <a:r>
              <a:rPr lang="sv-SE" sz="3600" b="1" dirty="0" smtClean="0"/>
              <a:t>rray</a:t>
            </a:r>
            <a:endParaRPr lang="en" sz="3600" b="1" dirty="0"/>
          </a:p>
        </p:txBody>
      </p:sp>
      <p:sp>
        <p:nvSpPr>
          <p:cNvPr id="2" name="TextBox 1"/>
          <p:cNvSpPr txBox="1"/>
          <p:nvPr/>
        </p:nvSpPr>
        <p:spPr>
          <a:xfrm>
            <a:off x="850211" y="979181"/>
            <a:ext cx="7443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 </a:t>
            </a:r>
            <a:r>
              <a:rPr lang="en-US" dirty="0" err="1"/>
              <a:t>NumPy</a:t>
            </a:r>
            <a:r>
              <a:rPr lang="en-US" dirty="0"/>
              <a:t>, dimensions are called axes and the number of axes is called a rank.</a:t>
            </a:r>
          </a:p>
        </p:txBody>
      </p:sp>
    </p:spTree>
    <p:extLst>
      <p:ext uri="{BB962C8B-B14F-4D97-AF65-F5344CB8AC3E}">
        <p14:creationId xmlns:p14="http://schemas.microsoft.com/office/powerpoint/2010/main" val="1855150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Using the axis parameter </a:t>
            </a:r>
            <a:br>
              <a:rPr lang="en-US" dirty="0" smtClean="0"/>
            </a:br>
            <a:r>
              <a:rPr lang="en-US" dirty="0" smtClean="0"/>
              <a:t>with methods like sum, min, and others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199" y="1379818"/>
            <a:ext cx="7046945" cy="385557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2599765"/>
            <a:ext cx="8686800" cy="307239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05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Using the axis parameter </a:t>
            </a:r>
            <a:br>
              <a:rPr lang="en-US" dirty="0" smtClean="0"/>
            </a:br>
            <a:r>
              <a:rPr lang="en-US" dirty="0" smtClean="0"/>
              <a:t>with methods like sum, min, and others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199" y="1379818"/>
            <a:ext cx="7046945" cy="385557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33082" y="3540685"/>
            <a:ext cx="8677835" cy="229496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773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Using the axis parameter </a:t>
            </a:r>
            <a:br>
              <a:rPr lang="en-US" dirty="0" smtClean="0"/>
            </a:br>
            <a:r>
              <a:rPr lang="en-US" dirty="0" smtClean="0"/>
              <a:t>with methods like sum, min, and others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199" y="1379818"/>
            <a:ext cx="7046945" cy="385557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33082" y="4213412"/>
            <a:ext cx="8677835" cy="162223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117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Using the axis parameter </a:t>
            </a:r>
            <a:br>
              <a:rPr lang="en-US" dirty="0" smtClean="0"/>
            </a:br>
            <a:r>
              <a:rPr lang="en-US" dirty="0" smtClean="0"/>
              <a:t>with methods like sum, min, and others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199" y="1379818"/>
            <a:ext cx="7046945" cy="3855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07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Slicing a </a:t>
            </a:r>
            <a:r>
              <a:rPr lang="en-US" dirty="0" err="1" smtClean="0"/>
              <a:t>NumPy</a:t>
            </a:r>
            <a:r>
              <a:rPr lang="en-US" dirty="0" smtClean="0"/>
              <a:t> Array, 1-Dimension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87506" y="1215957"/>
            <a:ext cx="5728447" cy="163121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mr-IN" sz="2000" b="1" dirty="0"/>
              <a:t>&gt;&gt;&gt; </a:t>
            </a:r>
            <a:r>
              <a:rPr lang="mr-IN" sz="2000" dirty="0" err="1"/>
              <a:t>x</a:t>
            </a:r>
            <a:r>
              <a:rPr lang="mr-IN" sz="2000" dirty="0"/>
              <a:t> = </a:t>
            </a:r>
            <a:r>
              <a:rPr lang="mr-IN" sz="2000" dirty="0" err="1"/>
              <a:t>np.array</a:t>
            </a:r>
            <a:r>
              <a:rPr lang="mr-IN" sz="2000" dirty="0"/>
              <a:t>([0, 1, 2, 3, 4, 5, 6, 7, 8, 9]) </a:t>
            </a:r>
            <a:endParaRPr lang="en-US" sz="2000" dirty="0" smtClean="0"/>
          </a:p>
          <a:p>
            <a:r>
              <a:rPr lang="mr-IN" sz="2000" b="1" dirty="0" smtClean="0"/>
              <a:t>&gt;&gt;&gt; </a:t>
            </a:r>
            <a:r>
              <a:rPr lang="mr-IN" sz="2000" dirty="0" err="1"/>
              <a:t>x</a:t>
            </a:r>
            <a:r>
              <a:rPr lang="mr-IN" sz="2000" dirty="0"/>
              <a:t>[1:7:2] </a:t>
            </a:r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mr-IN" sz="2000" dirty="0" err="1" smtClean="0"/>
              <a:t>array</a:t>
            </a:r>
            <a:r>
              <a:rPr lang="mr-IN" sz="2000" dirty="0"/>
              <a:t>([1, 3, 5])</a:t>
            </a:r>
            <a:endParaRPr 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6956613" y="2069827"/>
            <a:ext cx="15436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start:stop:step</a:t>
            </a:r>
            <a:endParaRPr lang="en-US" dirty="0" smtClean="0"/>
          </a:p>
          <a:p>
            <a:r>
              <a:rPr lang="en-US" dirty="0" err="1" smtClean="0"/>
              <a:t>i:j:k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 flipH="1" flipV="1">
            <a:off x="2886636" y="1816121"/>
            <a:ext cx="3926541" cy="4383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887506" y="3514168"/>
            <a:ext cx="3837532" cy="132343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mr-IN" sz="2000" b="1" dirty="0"/>
              <a:t>&gt;&gt;&gt; </a:t>
            </a:r>
            <a:r>
              <a:rPr lang="mr-IN" sz="2000" dirty="0" err="1"/>
              <a:t>x</a:t>
            </a:r>
            <a:r>
              <a:rPr lang="mr-IN" sz="2000" dirty="0"/>
              <a:t>[-2:10] </a:t>
            </a:r>
            <a:r>
              <a:rPr lang="mr-IN" sz="2000" dirty="0" err="1"/>
              <a:t>array</a:t>
            </a:r>
            <a:r>
              <a:rPr lang="mr-IN" sz="2000" dirty="0"/>
              <a:t>([8, 9]) </a:t>
            </a:r>
            <a:endParaRPr lang="en-US" sz="2000" dirty="0" smtClean="0"/>
          </a:p>
          <a:p>
            <a:r>
              <a:rPr lang="mr-IN" sz="2000" b="1" dirty="0" smtClean="0"/>
              <a:t>&gt;&gt;&gt; </a:t>
            </a:r>
            <a:r>
              <a:rPr lang="mr-IN" sz="2000" dirty="0" err="1"/>
              <a:t>x</a:t>
            </a:r>
            <a:r>
              <a:rPr lang="mr-IN" sz="2000" dirty="0"/>
              <a:t>[-3:3:-1] </a:t>
            </a:r>
            <a:endParaRPr lang="en-US" sz="2000" dirty="0" smtClean="0"/>
          </a:p>
          <a:p>
            <a:endParaRPr lang="en-US" sz="2000" dirty="0"/>
          </a:p>
          <a:p>
            <a:r>
              <a:rPr lang="mr-IN" sz="2000" dirty="0" err="1" smtClean="0"/>
              <a:t>array</a:t>
            </a:r>
            <a:r>
              <a:rPr lang="mr-IN" sz="2000" dirty="0"/>
              <a:t>([7, 6, 5, 4])</a:t>
            </a:r>
            <a:endParaRPr lang="en-US" sz="2000" dirty="0"/>
          </a:p>
        </p:txBody>
      </p:sp>
      <p:sp>
        <p:nvSpPr>
          <p:cNvPr id="10" name="TextBox 9"/>
          <p:cNvSpPr txBox="1"/>
          <p:nvPr/>
        </p:nvSpPr>
        <p:spPr>
          <a:xfrm>
            <a:off x="4894729" y="3447338"/>
            <a:ext cx="379207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Negative </a:t>
            </a:r>
            <a:r>
              <a:rPr lang="en-US" i="1" dirty="0" err="1"/>
              <a:t>i</a:t>
            </a:r>
            <a:r>
              <a:rPr lang="en-US" dirty="0"/>
              <a:t> and </a:t>
            </a:r>
            <a:r>
              <a:rPr lang="en-US" i="1" dirty="0"/>
              <a:t>j</a:t>
            </a:r>
            <a:r>
              <a:rPr lang="en-US" dirty="0"/>
              <a:t> are interpreted as </a:t>
            </a:r>
            <a:r>
              <a:rPr lang="en-US" i="1" dirty="0"/>
              <a:t>n + </a:t>
            </a:r>
            <a:r>
              <a:rPr lang="en-US" i="1" dirty="0" err="1"/>
              <a:t>i</a:t>
            </a:r>
            <a:r>
              <a:rPr lang="en-US" dirty="0"/>
              <a:t> and </a:t>
            </a:r>
            <a:r>
              <a:rPr lang="en-US" i="1" dirty="0"/>
              <a:t>n + j</a:t>
            </a:r>
            <a:r>
              <a:rPr lang="en-US" dirty="0"/>
              <a:t> where </a:t>
            </a:r>
            <a:r>
              <a:rPr lang="en-US" i="1" dirty="0"/>
              <a:t>n</a:t>
            </a:r>
            <a:r>
              <a:rPr lang="en-US" dirty="0"/>
              <a:t> is the number of elements in the corresponding dimension. Negative </a:t>
            </a:r>
            <a:r>
              <a:rPr lang="en-US" i="1" dirty="0"/>
              <a:t>k</a:t>
            </a:r>
            <a:r>
              <a:rPr lang="en-US" dirty="0"/>
              <a:t> makes stepping go towards smaller indices.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flipH="1" flipV="1">
            <a:off x="3550024" y="4186002"/>
            <a:ext cx="1175014" cy="1154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68940" y="5086607"/>
            <a:ext cx="724711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Note</a:t>
            </a:r>
          </a:p>
          <a:p>
            <a:r>
              <a:rPr lang="en-US" dirty="0"/>
              <a:t>In Python, x[(exp1, exp2, ..., </a:t>
            </a:r>
            <a:r>
              <a:rPr lang="en-US" dirty="0" err="1"/>
              <a:t>expN</a:t>
            </a:r>
            <a:r>
              <a:rPr lang="en-US" dirty="0"/>
              <a:t>)] is equivalent to x[exp1, exp2, ..., </a:t>
            </a:r>
            <a:r>
              <a:rPr lang="en-US" dirty="0" err="1"/>
              <a:t>expN</a:t>
            </a:r>
            <a:r>
              <a:rPr lang="en-US" dirty="0"/>
              <a:t>];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the </a:t>
            </a:r>
            <a:r>
              <a:rPr lang="en-US" dirty="0"/>
              <a:t>latter is just syntactic sugar for the former.</a:t>
            </a:r>
          </a:p>
          <a:p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233082" y="3182480"/>
            <a:ext cx="8677836" cy="280260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324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Slicing a </a:t>
            </a:r>
            <a:r>
              <a:rPr lang="en-US" dirty="0" err="1" smtClean="0"/>
              <a:t>NumPy</a:t>
            </a:r>
            <a:r>
              <a:rPr lang="en-US" dirty="0" smtClean="0"/>
              <a:t> Array, 1-Dimension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87506" y="1215957"/>
            <a:ext cx="5728447" cy="163121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mr-IN" sz="2000" b="1" dirty="0"/>
              <a:t>&gt;&gt;&gt; </a:t>
            </a:r>
            <a:r>
              <a:rPr lang="mr-IN" sz="2000" dirty="0" err="1"/>
              <a:t>x</a:t>
            </a:r>
            <a:r>
              <a:rPr lang="mr-IN" sz="2000" dirty="0"/>
              <a:t> = </a:t>
            </a:r>
            <a:r>
              <a:rPr lang="mr-IN" sz="2000" dirty="0" err="1"/>
              <a:t>np.array</a:t>
            </a:r>
            <a:r>
              <a:rPr lang="mr-IN" sz="2000" dirty="0"/>
              <a:t>([0, 1, 2, 3, 4, 5, 6, 7, 8, 9]) </a:t>
            </a:r>
            <a:endParaRPr lang="en-US" sz="2000" dirty="0" smtClean="0"/>
          </a:p>
          <a:p>
            <a:r>
              <a:rPr lang="mr-IN" sz="2000" b="1" dirty="0" smtClean="0"/>
              <a:t>&gt;&gt;&gt; </a:t>
            </a:r>
            <a:r>
              <a:rPr lang="mr-IN" sz="2000" dirty="0" err="1"/>
              <a:t>x</a:t>
            </a:r>
            <a:r>
              <a:rPr lang="mr-IN" sz="2000" dirty="0"/>
              <a:t>[1:7:2] </a:t>
            </a:r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mr-IN" sz="2000" dirty="0" err="1" smtClean="0"/>
              <a:t>array</a:t>
            </a:r>
            <a:r>
              <a:rPr lang="mr-IN" sz="2000" dirty="0"/>
              <a:t>([1, 3, 5])</a:t>
            </a:r>
            <a:endParaRPr 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6956613" y="2069827"/>
            <a:ext cx="15436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start:stop:step</a:t>
            </a:r>
            <a:endParaRPr lang="en-US" dirty="0" smtClean="0"/>
          </a:p>
          <a:p>
            <a:r>
              <a:rPr lang="en-US" dirty="0" err="1" smtClean="0"/>
              <a:t>i:j:k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 flipH="1" flipV="1">
            <a:off x="2886636" y="1816121"/>
            <a:ext cx="3926541" cy="4383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887506" y="3514168"/>
            <a:ext cx="3837532" cy="132343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mr-IN" sz="2000" b="1" dirty="0"/>
              <a:t>&gt;&gt;&gt; </a:t>
            </a:r>
            <a:r>
              <a:rPr lang="mr-IN" sz="2000" dirty="0" err="1"/>
              <a:t>x</a:t>
            </a:r>
            <a:r>
              <a:rPr lang="mr-IN" sz="2000" dirty="0"/>
              <a:t>[-2:10] </a:t>
            </a:r>
            <a:endParaRPr lang="en-US" sz="2000" dirty="0" smtClean="0"/>
          </a:p>
          <a:p>
            <a:r>
              <a:rPr lang="mr-IN" sz="2000" dirty="0" err="1" smtClean="0"/>
              <a:t>array</a:t>
            </a:r>
            <a:r>
              <a:rPr lang="mr-IN" sz="2000" dirty="0"/>
              <a:t>([8, 9]) </a:t>
            </a:r>
            <a:endParaRPr lang="en-US" sz="2000" dirty="0" smtClean="0"/>
          </a:p>
          <a:p>
            <a:r>
              <a:rPr lang="mr-IN" sz="2000" b="1" dirty="0" smtClean="0"/>
              <a:t>&gt;&gt;&gt; </a:t>
            </a:r>
            <a:r>
              <a:rPr lang="mr-IN" sz="2000" dirty="0" err="1"/>
              <a:t>x</a:t>
            </a:r>
            <a:r>
              <a:rPr lang="mr-IN" sz="2000" dirty="0"/>
              <a:t>[-3:3:-1] </a:t>
            </a:r>
            <a:endParaRPr lang="en-US" sz="2000" dirty="0"/>
          </a:p>
          <a:p>
            <a:r>
              <a:rPr lang="mr-IN" sz="2000" dirty="0" err="1" smtClean="0"/>
              <a:t>array</a:t>
            </a:r>
            <a:r>
              <a:rPr lang="mr-IN" sz="2000" dirty="0"/>
              <a:t>([7, 6, 5, 4])</a:t>
            </a:r>
            <a:endParaRPr lang="en-US" sz="2000" dirty="0"/>
          </a:p>
        </p:txBody>
      </p:sp>
      <p:sp>
        <p:nvSpPr>
          <p:cNvPr id="10" name="TextBox 9"/>
          <p:cNvSpPr txBox="1"/>
          <p:nvPr/>
        </p:nvSpPr>
        <p:spPr>
          <a:xfrm>
            <a:off x="4894729" y="3447338"/>
            <a:ext cx="379207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Negative </a:t>
            </a:r>
            <a:r>
              <a:rPr lang="en-US" i="1" dirty="0" err="1"/>
              <a:t>i</a:t>
            </a:r>
            <a:r>
              <a:rPr lang="en-US" dirty="0"/>
              <a:t> and </a:t>
            </a:r>
            <a:r>
              <a:rPr lang="en-US" i="1" dirty="0"/>
              <a:t>j</a:t>
            </a:r>
            <a:r>
              <a:rPr lang="en-US" dirty="0"/>
              <a:t> are interpreted as </a:t>
            </a:r>
            <a:r>
              <a:rPr lang="en-US" i="1" dirty="0"/>
              <a:t>n -</a:t>
            </a:r>
            <a:r>
              <a:rPr lang="en-US" i="1" dirty="0" smtClean="0"/>
              <a:t> </a:t>
            </a:r>
            <a:r>
              <a:rPr lang="en-US" i="1" dirty="0" err="1"/>
              <a:t>i</a:t>
            </a:r>
            <a:r>
              <a:rPr lang="en-US" dirty="0"/>
              <a:t> and </a:t>
            </a:r>
            <a:r>
              <a:rPr lang="en-US" i="1" dirty="0"/>
              <a:t>n -</a:t>
            </a:r>
            <a:r>
              <a:rPr lang="en-US" i="1" dirty="0" smtClean="0"/>
              <a:t> </a:t>
            </a:r>
            <a:r>
              <a:rPr lang="en-US" i="1" dirty="0"/>
              <a:t>j</a:t>
            </a:r>
            <a:r>
              <a:rPr lang="en-US" dirty="0"/>
              <a:t> where </a:t>
            </a:r>
            <a:r>
              <a:rPr lang="en-US" i="1" dirty="0"/>
              <a:t>n</a:t>
            </a:r>
            <a:r>
              <a:rPr lang="en-US" dirty="0"/>
              <a:t> is the number of elements in the corresponding dimension. Negative </a:t>
            </a:r>
            <a:r>
              <a:rPr lang="en-US" i="1" dirty="0"/>
              <a:t>k</a:t>
            </a:r>
            <a:r>
              <a:rPr lang="en-US" dirty="0"/>
              <a:t> makes stepping go towards smaller indices.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flipH="1" flipV="1">
            <a:off x="3550024" y="4186002"/>
            <a:ext cx="1175014" cy="1154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68940" y="5086607"/>
            <a:ext cx="724711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Note</a:t>
            </a:r>
          </a:p>
          <a:p>
            <a:r>
              <a:rPr lang="en-US" dirty="0"/>
              <a:t>In Python, x[(exp1, exp2, ..., </a:t>
            </a:r>
            <a:r>
              <a:rPr lang="en-US" dirty="0" err="1"/>
              <a:t>expN</a:t>
            </a:r>
            <a:r>
              <a:rPr lang="en-US" dirty="0"/>
              <a:t>)] is equivalent to x[exp1, exp2, ..., </a:t>
            </a:r>
            <a:r>
              <a:rPr lang="en-US" dirty="0" err="1"/>
              <a:t>expN</a:t>
            </a:r>
            <a:r>
              <a:rPr lang="en-US" dirty="0"/>
              <a:t>];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the </a:t>
            </a:r>
            <a:r>
              <a:rPr lang="en-US" dirty="0"/>
              <a:t>latter is just syntactic sugar for the former.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4747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Slicing a </a:t>
            </a:r>
            <a:r>
              <a:rPr lang="en-US" dirty="0" err="1" smtClean="0"/>
              <a:t>NumPy</a:t>
            </a:r>
            <a:r>
              <a:rPr lang="en-US" dirty="0" smtClean="0"/>
              <a:t> Matrix Works the Same Way</a:t>
            </a:r>
            <a:br>
              <a:rPr lang="en-US" dirty="0" smtClean="0"/>
            </a:br>
            <a:r>
              <a:rPr lang="en-US" dirty="0" smtClean="0"/>
              <a:t>You get a new “view” of a section of the of the original matrix 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04801" y="1506071"/>
            <a:ext cx="4087905" cy="292387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400" dirty="0"/>
              <a:t>data = </a:t>
            </a:r>
            <a:r>
              <a:rPr lang="en-US" sz="1400" dirty="0" err="1"/>
              <a:t>np.random.random</a:t>
            </a:r>
            <a:r>
              <a:rPr lang="en-US" sz="1400" dirty="0"/>
              <a:t>((1000,4</a:t>
            </a:r>
            <a:r>
              <a:rPr lang="en-US" sz="1400" dirty="0" smtClean="0"/>
              <a:t>))</a:t>
            </a:r>
          </a:p>
          <a:p>
            <a:r>
              <a:rPr lang="en-US" sz="1400" dirty="0"/>
              <a:t>print </a:t>
            </a:r>
            <a:r>
              <a:rPr lang="en-US" sz="1400" dirty="0" smtClean="0"/>
              <a:t>data</a:t>
            </a:r>
          </a:p>
          <a:p>
            <a:endParaRPr lang="en-US" sz="1400" dirty="0"/>
          </a:p>
          <a:p>
            <a:r>
              <a:rPr lang="pt-BR" sz="1400" dirty="0"/>
              <a:t>[[ 0.81946001 0.24377412 0.95235583 0.58232243] </a:t>
            </a:r>
            <a:endParaRPr lang="pt-BR" sz="1400" dirty="0" smtClean="0"/>
          </a:p>
          <a:p>
            <a:r>
              <a:rPr lang="pt-BR" sz="1400" dirty="0" smtClean="0"/>
              <a:t>[ </a:t>
            </a:r>
            <a:r>
              <a:rPr lang="pt-BR" sz="1400" dirty="0"/>
              <a:t>0.58229757 0.12284915 0.83731775 0.52798616] </a:t>
            </a:r>
            <a:endParaRPr lang="pt-BR" sz="1400" dirty="0" smtClean="0"/>
          </a:p>
          <a:p>
            <a:r>
              <a:rPr lang="pt-BR" sz="1400" dirty="0" smtClean="0"/>
              <a:t>[ </a:t>
            </a:r>
            <a:r>
              <a:rPr lang="pt-BR" sz="1400" dirty="0"/>
              <a:t>0.6921377 0.08912797 0.39800043 0.66288952] </a:t>
            </a:r>
            <a:endParaRPr lang="pt-BR" sz="1400" dirty="0" smtClean="0"/>
          </a:p>
          <a:p>
            <a:r>
              <a:rPr lang="pt-BR" sz="1400" dirty="0" smtClean="0"/>
              <a:t>..., </a:t>
            </a:r>
          </a:p>
          <a:p>
            <a:r>
              <a:rPr lang="pt-BR" sz="1400" dirty="0" smtClean="0"/>
              <a:t>[ </a:t>
            </a:r>
            <a:r>
              <a:rPr lang="pt-BR" sz="1400" dirty="0"/>
              <a:t>0.83346456 0.20024193 0.86708519 0.09500233] </a:t>
            </a:r>
            <a:endParaRPr lang="pt-BR" sz="1400" dirty="0" smtClean="0"/>
          </a:p>
          <a:p>
            <a:r>
              <a:rPr lang="pt-BR" sz="1400" dirty="0" smtClean="0"/>
              <a:t>[ </a:t>
            </a:r>
            <a:r>
              <a:rPr lang="pt-BR" sz="1400" dirty="0"/>
              <a:t>0.27112654 0.72018064 0.17056836 0.26202908] </a:t>
            </a:r>
            <a:endParaRPr lang="pt-BR" sz="1400" dirty="0" smtClean="0"/>
          </a:p>
          <a:p>
            <a:r>
              <a:rPr lang="pt-BR" sz="1400" dirty="0" smtClean="0"/>
              <a:t>[ </a:t>
            </a:r>
            <a:r>
              <a:rPr lang="pt-BR" sz="1400" dirty="0"/>
              <a:t>0.22147895 0.27752412 0.52697043 0.36483595]]</a:t>
            </a:r>
            <a:endParaRPr lang="en-US" sz="1400" dirty="0" smtClean="0"/>
          </a:p>
          <a:p>
            <a:endParaRPr lang="en-US" sz="1400" dirty="0"/>
          </a:p>
          <a:p>
            <a:endParaRPr lang="en-US" sz="1400" dirty="0"/>
          </a:p>
          <a:p>
            <a:endParaRPr lang="en-US" sz="1600" dirty="0"/>
          </a:p>
        </p:txBody>
      </p:sp>
      <p:sp>
        <p:nvSpPr>
          <p:cNvPr id="6" name="TextBox 5"/>
          <p:cNvSpPr txBox="1"/>
          <p:nvPr/>
        </p:nvSpPr>
        <p:spPr>
          <a:xfrm>
            <a:off x="4518212" y="1506071"/>
            <a:ext cx="4428565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/>
              <a:t>data</a:t>
            </a:r>
            <a:r>
              <a:rPr lang="pt-BR" sz="2000" dirty="0" smtClean="0"/>
              <a:t>[ 1:6:1, 0:3:1 ]</a:t>
            </a:r>
          </a:p>
          <a:p>
            <a:endParaRPr lang="pt-BR" sz="1400" dirty="0" smtClean="0"/>
          </a:p>
          <a:p>
            <a:r>
              <a:rPr lang="pt-BR" sz="1400" dirty="0" err="1"/>
              <a:t>array</a:t>
            </a:r>
            <a:r>
              <a:rPr lang="pt-BR" sz="1400" dirty="0" smtClean="0"/>
              <a:t>([</a:t>
            </a:r>
          </a:p>
          <a:p>
            <a:r>
              <a:rPr lang="pt-BR" sz="1400" dirty="0" smtClean="0"/>
              <a:t>[ </a:t>
            </a:r>
            <a:r>
              <a:rPr lang="pt-BR" sz="1400" dirty="0"/>
              <a:t>0.58229757, 0.12284915, 0.83731775], </a:t>
            </a:r>
            <a:endParaRPr lang="pt-BR" sz="1400" dirty="0" smtClean="0"/>
          </a:p>
          <a:p>
            <a:r>
              <a:rPr lang="pt-BR" sz="1400" dirty="0" smtClean="0"/>
              <a:t>[ </a:t>
            </a:r>
            <a:r>
              <a:rPr lang="pt-BR" sz="1400" dirty="0"/>
              <a:t>0.6921377 , 0.08912797, 0.39800043], </a:t>
            </a:r>
            <a:endParaRPr lang="pt-BR" sz="1400" dirty="0" smtClean="0"/>
          </a:p>
          <a:p>
            <a:r>
              <a:rPr lang="pt-BR" sz="1400" dirty="0" smtClean="0"/>
              <a:t>[ </a:t>
            </a:r>
            <a:r>
              <a:rPr lang="pt-BR" sz="1400" dirty="0"/>
              <a:t>0.84952767, 0.1318117 , 0.61345601</a:t>
            </a:r>
            <a:r>
              <a:rPr lang="pt-BR" sz="1400" dirty="0" smtClean="0"/>
              <a:t>],</a:t>
            </a:r>
          </a:p>
          <a:p>
            <a:r>
              <a:rPr lang="pt-BR" sz="1400" dirty="0" smtClean="0"/>
              <a:t> </a:t>
            </a:r>
            <a:r>
              <a:rPr lang="pt-BR" sz="1400" dirty="0"/>
              <a:t>[ 0.3038797 , 0.81956695, 0.9835471 ], </a:t>
            </a:r>
            <a:endParaRPr lang="pt-BR" sz="1400" dirty="0" smtClean="0"/>
          </a:p>
          <a:p>
            <a:r>
              <a:rPr lang="pt-BR" sz="1400" dirty="0" smtClean="0"/>
              <a:t>[ </a:t>
            </a:r>
            <a:r>
              <a:rPr lang="pt-BR" sz="1400" dirty="0"/>
              <a:t>0.15578211, 0.99188135, 0.63214512]])</a:t>
            </a:r>
          </a:p>
          <a:p>
            <a:endParaRPr lang="pt-BR" dirty="0" smtClean="0"/>
          </a:p>
          <a:p>
            <a:r>
              <a:rPr lang="en-US" dirty="0" smtClean="0"/>
              <a:t>Rows 2 to 6, Columns 1 to 3</a:t>
            </a:r>
          </a:p>
          <a:p>
            <a:r>
              <a:rPr lang="en-US" dirty="0" smtClean="0"/>
              <a:t>Same as data[1:6,0:3]</a:t>
            </a:r>
          </a:p>
          <a:p>
            <a:endParaRPr lang="en-US" dirty="0" smtClean="0"/>
          </a:p>
          <a:p>
            <a:r>
              <a:rPr lang="en-US" dirty="0"/>
              <a:t>data[1:6,0:3</a:t>
            </a:r>
            <a:r>
              <a:rPr lang="en-US" dirty="0" smtClean="0"/>
              <a:t>] = 0, will assign those as 0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37882" y="5020235"/>
            <a:ext cx="437042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More notation:</a:t>
            </a:r>
          </a:p>
          <a:p>
            <a:r>
              <a:rPr lang="en-US" dirty="0" smtClean="0"/>
              <a:t>b[0:5,1] gives you rows 0:5, and column 2</a:t>
            </a:r>
          </a:p>
          <a:p>
            <a:r>
              <a:rPr lang="en-US" dirty="0" smtClean="0"/>
              <a:t>b[:,1] give you the same thing if b has 5 rows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04801" y="2381004"/>
            <a:ext cx="2886634" cy="649067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96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Delete for Slicing a </a:t>
            </a:r>
            <a:r>
              <a:rPr lang="en-US" dirty="0" err="1" smtClean="0"/>
              <a:t>NumPy</a:t>
            </a:r>
            <a:r>
              <a:rPr lang="en-US" dirty="0" smtClean="0"/>
              <a:t> array (matrix)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822" y="1050676"/>
            <a:ext cx="7225553" cy="451193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123382" y="5777814"/>
            <a:ext cx="2020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From </a:t>
            </a:r>
            <a:r>
              <a:rPr lang="en-US" dirty="0" err="1" smtClean="0"/>
              <a:t>stackoverflow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57200" y="5777814"/>
            <a:ext cx="3544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But be careful, it will really be gone.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4712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Stacking Matrices: See </a:t>
            </a:r>
            <a:r>
              <a:rPr lang="en-US" dirty="0" err="1" smtClean="0"/>
              <a:t>hstack</a:t>
            </a:r>
            <a:r>
              <a:rPr lang="en-US" dirty="0" smtClean="0"/>
              <a:t> and </a:t>
            </a:r>
            <a:r>
              <a:rPr lang="en-US" dirty="0" err="1" smtClean="0"/>
              <a:t>vstack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08" y="1159809"/>
            <a:ext cx="5809556" cy="3755815"/>
          </a:xfrm>
          <a:prstGeom prst="rect">
            <a:avLst/>
          </a:prstGeom>
        </p:spPr>
      </p:pic>
      <p:sp>
        <p:nvSpPr>
          <p:cNvPr id="5" name="Double Bracket 4"/>
          <p:cNvSpPr/>
          <p:nvPr/>
        </p:nvSpPr>
        <p:spPr>
          <a:xfrm>
            <a:off x="7082118" y="1500461"/>
            <a:ext cx="896471" cy="860612"/>
          </a:xfrm>
          <a:prstGeom prst="bracketPair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Double Bracket 5"/>
          <p:cNvSpPr/>
          <p:nvPr/>
        </p:nvSpPr>
        <p:spPr>
          <a:xfrm>
            <a:off x="7082118" y="2577836"/>
            <a:ext cx="896471" cy="860612"/>
          </a:xfrm>
          <a:prstGeom prst="bracketPair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ouble Bracket 6"/>
          <p:cNvSpPr/>
          <p:nvPr/>
        </p:nvSpPr>
        <p:spPr>
          <a:xfrm>
            <a:off x="5817212" y="4034110"/>
            <a:ext cx="896471" cy="860612"/>
          </a:xfrm>
          <a:prstGeom prst="bracketPair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Double Bracket 7"/>
          <p:cNvSpPr/>
          <p:nvPr/>
        </p:nvSpPr>
        <p:spPr>
          <a:xfrm>
            <a:off x="7082118" y="4034110"/>
            <a:ext cx="896471" cy="860612"/>
          </a:xfrm>
          <a:prstGeom prst="bracketPair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3603812" y="4464416"/>
            <a:ext cx="153612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2761129" y="3008142"/>
            <a:ext cx="3227295" cy="39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292494" y="5132387"/>
            <a:ext cx="627441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Also see: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 err="1" smtClean="0"/>
              <a:t>numpy.column_stack</a:t>
            </a:r>
            <a:r>
              <a:rPr lang="en-US" sz="1600" dirty="0"/>
              <a:t>:</a:t>
            </a:r>
            <a:r>
              <a:rPr lang="en-US" sz="1600" dirty="0" smtClean="0"/>
              <a:t> its like </a:t>
            </a:r>
            <a:r>
              <a:rPr lang="en-US" sz="1600" dirty="0" err="1"/>
              <a:t>h</a:t>
            </a:r>
            <a:r>
              <a:rPr lang="en-US" sz="1600" dirty="0" err="1" smtClean="0"/>
              <a:t>stack</a:t>
            </a:r>
            <a:r>
              <a:rPr lang="en-US" sz="1600" dirty="0" smtClean="0"/>
              <a:t>, but for 1 column at a time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 err="1" smtClean="0"/>
              <a:t>numpy.concatenate</a:t>
            </a:r>
            <a:r>
              <a:rPr lang="en-US" sz="1600" dirty="0"/>
              <a:t>: </a:t>
            </a:r>
            <a:r>
              <a:rPr lang="en-US" sz="1600" dirty="0" smtClean="0"/>
              <a:t>join </a:t>
            </a:r>
            <a:r>
              <a:rPr lang="en-US" sz="1600" dirty="0"/>
              <a:t>a sequence of arrays along an existing </a:t>
            </a:r>
            <a:r>
              <a:rPr lang="en-US" sz="1600" dirty="0" smtClean="0"/>
              <a:t>axis</a:t>
            </a:r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838922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smtClean="0"/>
              <a:t>Today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70070"/>
            <a:ext cx="8041341" cy="4485271"/>
          </a:xfrm>
        </p:spPr>
        <p:txBody>
          <a:bodyPr>
            <a:normAutofit/>
          </a:bodyPr>
          <a:lstStyle/>
          <a:p>
            <a:r>
              <a:rPr lang="en-US" dirty="0" err="1" smtClean="0"/>
              <a:t>NumPy</a:t>
            </a:r>
            <a:r>
              <a:rPr lang="en-US" dirty="0" smtClean="0"/>
              <a:t> Overview</a:t>
            </a:r>
          </a:p>
          <a:p>
            <a:pPr marL="800100" lvl="3" indent="-342900"/>
            <a:endParaRPr lang="en-US" dirty="0" smtClean="0"/>
          </a:p>
          <a:p>
            <a:pPr marL="800100" lvl="3" indent="-342900"/>
            <a:r>
              <a:rPr lang="en-US" sz="1800" dirty="0" err="1" smtClean="0"/>
              <a:t>Numpy</a:t>
            </a:r>
            <a:r>
              <a:rPr lang="en-US" sz="1800" dirty="0" smtClean="0"/>
              <a:t> Notebook from </a:t>
            </a:r>
            <a:r>
              <a:rPr lang="en-US" sz="1800" dirty="0"/>
              <a:t>Data-</a:t>
            </a:r>
            <a:r>
              <a:rPr lang="en-US" sz="1800" dirty="0" err="1"/>
              <a:t>x.blog</a:t>
            </a:r>
            <a:r>
              <a:rPr lang="en-US" sz="1800" dirty="0"/>
              <a:t> and Dropbox Module 1</a:t>
            </a:r>
            <a:r>
              <a:rPr lang="en-US" sz="1800" dirty="0" smtClean="0"/>
              <a:t>: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lvl="1"/>
            <a:r>
              <a:rPr lang="en-US" dirty="0" smtClean="0"/>
              <a:t>See </a:t>
            </a:r>
            <a:r>
              <a:rPr lang="en-US" dirty="0"/>
              <a:t>Ref CS02: </a:t>
            </a:r>
            <a:r>
              <a:rPr lang="en-US" dirty="0">
                <a:hlinkClick r:id="rId3" tooltip="numpy-v1-12"/>
              </a:rPr>
              <a:t>NumPy Getting Started </a:t>
            </a:r>
            <a:r>
              <a:rPr lang="en-US" dirty="0" smtClean="0">
                <a:hlinkClick r:id="rId3" tooltip="numpy-v1-12"/>
              </a:rPr>
              <a:t>v1-12</a:t>
            </a:r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These Slides from Data-</a:t>
            </a:r>
            <a:r>
              <a:rPr lang="en-US" dirty="0" err="1" smtClean="0"/>
              <a:t>x.blog</a:t>
            </a:r>
            <a:r>
              <a:rPr lang="en-US" dirty="0" smtClean="0"/>
              <a:t> and Dropbox Module 1:</a:t>
            </a:r>
          </a:p>
          <a:p>
            <a:endParaRPr lang="en-US" dirty="0" smtClean="0"/>
          </a:p>
          <a:p>
            <a:r>
              <a:rPr lang="en-US" dirty="0" smtClean="0"/>
              <a:t>Project Ideation</a:t>
            </a:r>
          </a:p>
          <a:p>
            <a:endParaRPr lang="en-US" dirty="0"/>
          </a:p>
          <a:p>
            <a:r>
              <a:rPr lang="en-US" dirty="0" smtClean="0"/>
              <a:t>Homework for next week:</a:t>
            </a:r>
          </a:p>
          <a:p>
            <a:pPr lvl="1"/>
            <a:r>
              <a:rPr lang="en-US" dirty="0" smtClean="0"/>
              <a:t>To be posted via </a:t>
            </a:r>
            <a:r>
              <a:rPr lang="en-US" dirty="0" err="1" smtClean="0"/>
              <a:t>Bcourses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9349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 can also split matrices: </a:t>
            </a:r>
            <a:r>
              <a:rPr lang="en-US" dirty="0" err="1" smtClean="0"/>
              <a:t>hsplit</a:t>
            </a:r>
            <a:r>
              <a:rPr lang="en-US" dirty="0" smtClean="0"/>
              <a:t> and </a:t>
            </a:r>
            <a:r>
              <a:rPr lang="en-US" dirty="0" err="1" smtClean="0"/>
              <a:t>vsplit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111250"/>
            <a:ext cx="6428442" cy="4610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749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Flatten </a:t>
            </a:r>
            <a:r>
              <a:rPr lang="en-US" dirty="0" smtClean="0"/>
              <a:t>(</a:t>
            </a:r>
            <a:r>
              <a:rPr lang="en-US" dirty="0" smtClean="0"/>
              <a:t>use ravel) and the r</a:t>
            </a:r>
            <a:r>
              <a:rPr lang="en-US" dirty="0" smtClean="0"/>
              <a:t>eshape </a:t>
            </a:r>
            <a:r>
              <a:rPr lang="en-US" dirty="0"/>
              <a:t>a</a:t>
            </a:r>
            <a:r>
              <a:rPr lang="en-US" dirty="0" smtClean="0"/>
              <a:t>rray: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673" y="3407824"/>
            <a:ext cx="7509436" cy="214555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778" y="1344705"/>
            <a:ext cx="4460549" cy="1882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976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234" y="0"/>
            <a:ext cx="8229600" cy="668408"/>
          </a:xfrm>
        </p:spPr>
        <p:txBody>
          <a:bodyPr/>
          <a:lstStyle/>
          <a:p>
            <a:r>
              <a:rPr lang="en-US" dirty="0" smtClean="0"/>
              <a:t>A Note on Copies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6271" y="718561"/>
            <a:ext cx="4728883" cy="191407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46868" y="1374637"/>
            <a:ext cx="1339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Assignment: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6271" y="4018573"/>
            <a:ext cx="3724835" cy="189523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64797" y="4789998"/>
            <a:ext cx="12657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Deep Copy: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6271" y="2704349"/>
            <a:ext cx="4278779" cy="121698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57223" y="2722278"/>
            <a:ext cx="27011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Shallow Copy:</a:t>
            </a:r>
            <a:br>
              <a:rPr lang="en-US" dirty="0" smtClean="0"/>
            </a:br>
            <a:r>
              <a:rPr lang="en-US" sz="1400" dirty="0" smtClean="0"/>
              <a:t>A Slice is a View of the data.  Changes format, but the data is still the same</a:t>
            </a:r>
            <a:endParaRPr lang="en-US" sz="1400" dirty="0"/>
          </a:p>
        </p:txBody>
      </p:sp>
      <p:cxnSp>
        <p:nvCxnSpPr>
          <p:cNvPr id="12" name="Straight Connector 11"/>
          <p:cNvCxnSpPr/>
          <p:nvPr/>
        </p:nvCxnSpPr>
        <p:spPr>
          <a:xfrm>
            <a:off x="179294" y="2632633"/>
            <a:ext cx="855854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179294" y="3946857"/>
            <a:ext cx="855854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71716" y="2632633"/>
            <a:ext cx="8964706" cy="32811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452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234" y="0"/>
            <a:ext cx="8229600" cy="668408"/>
          </a:xfrm>
        </p:spPr>
        <p:txBody>
          <a:bodyPr/>
          <a:lstStyle/>
          <a:p>
            <a:r>
              <a:rPr lang="en-US" dirty="0" smtClean="0"/>
              <a:t>A Note on Copies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6271" y="718561"/>
            <a:ext cx="4728883" cy="191407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46868" y="1374637"/>
            <a:ext cx="1339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Assignment: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6271" y="4018573"/>
            <a:ext cx="3724835" cy="189523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64797" y="4789998"/>
            <a:ext cx="12657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Deep Copy: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6271" y="2704349"/>
            <a:ext cx="4278779" cy="121698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57223" y="2722278"/>
            <a:ext cx="27011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Shallow Copy:</a:t>
            </a:r>
            <a:br>
              <a:rPr lang="en-US" dirty="0" smtClean="0"/>
            </a:br>
            <a:r>
              <a:rPr lang="en-US" sz="1400" dirty="0" smtClean="0"/>
              <a:t>A Slice is a View of the data.  Changes format, but the data is still the same</a:t>
            </a:r>
            <a:endParaRPr lang="en-US" sz="1400" dirty="0"/>
          </a:p>
        </p:txBody>
      </p:sp>
      <p:cxnSp>
        <p:nvCxnSpPr>
          <p:cNvPr id="12" name="Straight Connector 11"/>
          <p:cNvCxnSpPr/>
          <p:nvPr/>
        </p:nvCxnSpPr>
        <p:spPr>
          <a:xfrm>
            <a:off x="179294" y="2632633"/>
            <a:ext cx="855854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179294" y="3946857"/>
            <a:ext cx="855854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71716" y="3935159"/>
            <a:ext cx="8964706" cy="208622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011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234" y="0"/>
            <a:ext cx="8229600" cy="668408"/>
          </a:xfrm>
        </p:spPr>
        <p:txBody>
          <a:bodyPr/>
          <a:lstStyle/>
          <a:p>
            <a:r>
              <a:rPr lang="en-US" dirty="0" smtClean="0"/>
              <a:t>A Note on Copies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6271" y="718561"/>
            <a:ext cx="4728883" cy="191407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46868" y="1374637"/>
            <a:ext cx="1339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Assignment: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6271" y="4018573"/>
            <a:ext cx="3724835" cy="189523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64797" y="4789998"/>
            <a:ext cx="12657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Deep Copy: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6271" y="2704349"/>
            <a:ext cx="4278779" cy="121698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57223" y="2722278"/>
            <a:ext cx="27011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Shallow Copy:</a:t>
            </a:r>
            <a:br>
              <a:rPr lang="en-US" dirty="0" smtClean="0"/>
            </a:br>
            <a:r>
              <a:rPr lang="en-US" sz="1400" dirty="0" smtClean="0"/>
              <a:t>A Slice is a View of the data.  Changes format, but the data is still the same</a:t>
            </a:r>
            <a:endParaRPr lang="en-US" sz="1400" dirty="0"/>
          </a:p>
        </p:txBody>
      </p:sp>
      <p:cxnSp>
        <p:nvCxnSpPr>
          <p:cNvPr id="12" name="Straight Connector 11"/>
          <p:cNvCxnSpPr/>
          <p:nvPr/>
        </p:nvCxnSpPr>
        <p:spPr>
          <a:xfrm>
            <a:off x="179294" y="2632633"/>
            <a:ext cx="855854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179294" y="3946857"/>
            <a:ext cx="855854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8353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38064" y="2782527"/>
            <a:ext cx="6217894" cy="923330"/>
          </a:xfrm>
          <a:prstGeom prst="rect">
            <a:avLst/>
          </a:prstGeom>
          <a:solidFill>
            <a:schemeClr val="tx1">
              <a:alpha val="86000"/>
            </a:schemeClr>
          </a:solidFill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square" lIns="274320" tIns="274320" rIns="274320" bIns="274320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Helvetica Neue Light"/>
                <a:cs typeface="Helvetica Neue Light"/>
              </a:rPr>
              <a:t>End of Section</a:t>
            </a:r>
          </a:p>
        </p:txBody>
      </p:sp>
    </p:spTree>
    <p:extLst>
      <p:ext uri="{BB962C8B-B14F-4D97-AF65-F5344CB8AC3E}">
        <p14:creationId xmlns:p14="http://schemas.microsoft.com/office/powerpoint/2010/main" val="239856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689944" y="1407773"/>
            <a:ext cx="6217894" cy="1015663"/>
          </a:xfrm>
          <a:prstGeom prst="rect">
            <a:avLst/>
          </a:prstGeom>
          <a:solidFill>
            <a:schemeClr val="tx1">
              <a:alpha val="86000"/>
            </a:schemeClr>
          </a:solidFill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square" lIns="274320" tIns="274320" rIns="274320" bIns="274320" rtlCol="0">
            <a:spAutoFit/>
          </a:bodyPr>
          <a:lstStyle/>
          <a:p>
            <a:pPr algn="ctr"/>
            <a:r>
              <a:rPr lang="en-US" sz="3000" dirty="0" smtClean="0">
                <a:solidFill>
                  <a:schemeClr val="bg1"/>
                </a:solidFill>
                <a:latin typeface="Helvetica Neue Light"/>
                <a:cs typeface="Helvetica Neue Light"/>
              </a:rPr>
              <a:t>Arrays using </a:t>
            </a:r>
            <a:r>
              <a:rPr lang="en-US" sz="3000" dirty="0" err="1" smtClean="0">
                <a:solidFill>
                  <a:schemeClr val="bg1"/>
                </a:solidFill>
                <a:latin typeface="Helvetica Neue Light"/>
                <a:cs typeface="Helvetica Neue Light"/>
              </a:rPr>
              <a:t>NumPy</a:t>
            </a:r>
            <a:endParaRPr lang="en-US" sz="3000" dirty="0" smtClean="0">
              <a:solidFill>
                <a:schemeClr val="bg1"/>
              </a:solidFill>
              <a:latin typeface="Helvetica Neue Light"/>
              <a:cs typeface="Helvetica Neue Ligh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689944" y="4899853"/>
            <a:ext cx="582507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For more information, please review at:</a:t>
            </a:r>
          </a:p>
          <a:p>
            <a:r>
              <a:rPr lang="en-US" dirty="0">
                <a:hlinkClick r:id="rId2"/>
              </a:rPr>
              <a:t>https://docs.scipy.org/doc/numpy-dev/user/</a:t>
            </a:r>
            <a:r>
              <a:rPr lang="en-US" dirty="0" smtClean="0">
                <a:hlinkClick r:id="rId2"/>
              </a:rPr>
              <a:t>quickstart.html</a:t>
            </a:r>
            <a:endParaRPr lang="en-US" dirty="0" smtClean="0"/>
          </a:p>
          <a:p>
            <a:r>
              <a:rPr lang="en-US" dirty="0" smtClean="0"/>
              <a:t>See section 3 to understand strings and list</a:t>
            </a:r>
            <a:endParaRPr lang="en-US" dirty="0"/>
          </a:p>
          <a:p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689944" y="3061480"/>
            <a:ext cx="573227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400" dirty="0" smtClean="0"/>
              <a:t>Helpful tips beyond the </a:t>
            </a:r>
            <a:r>
              <a:rPr lang="en-US" sz="2400" dirty="0" err="1" smtClean="0"/>
              <a:t>Numpy</a:t>
            </a:r>
            <a:r>
              <a:rPr lang="en-US" sz="2400" dirty="0" smtClean="0"/>
              <a:t> Notebook</a:t>
            </a:r>
          </a:p>
          <a:p>
            <a:pPr marL="342900" indent="-342900">
              <a:buFont typeface="Arial" charset="0"/>
              <a:buChar char="•"/>
            </a:pPr>
            <a:endParaRPr lang="en-US" sz="2400" dirty="0"/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/>
              <a:t>Common mistakes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1488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a </a:t>
            </a:r>
            <a:r>
              <a:rPr lang="en-US" dirty="0" err="1" smtClean="0"/>
              <a:t>NumPy</a:t>
            </a:r>
            <a:r>
              <a:rPr lang="en-US" dirty="0" smtClean="0"/>
              <a:t> Array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06825" y="1775012"/>
            <a:ext cx="7548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Creating arrays in </a:t>
            </a:r>
            <a:r>
              <a:rPr lang="en-US" dirty="0" err="1"/>
              <a:t>NumPy</a:t>
            </a:r>
            <a:r>
              <a:rPr lang="en-US" dirty="0"/>
              <a:t>, however, is different from creating the </a:t>
            </a:r>
            <a:r>
              <a:rPr lang="en-US" dirty="0" err="1"/>
              <a:t>array.array</a:t>
            </a:r>
            <a:r>
              <a:rPr lang="en-US" dirty="0"/>
              <a:t> library in Python. Here is how you do it: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8412" y="3163080"/>
            <a:ext cx="5149342" cy="1085192"/>
          </a:xfrm>
          <a:prstGeom prst="rect">
            <a:avLst/>
          </a:prstGeom>
          <a:ln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941506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>
            <a:spLocks noGrp="1"/>
          </p:cNvSpPr>
          <p:nvPr>
            <p:ph type="title"/>
          </p:nvPr>
        </p:nvSpPr>
        <p:spPr>
          <a:xfrm>
            <a:off x="457201" y="274638"/>
            <a:ext cx="8399928" cy="9011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sv-SE" dirty="0" err="1" smtClean="0"/>
              <a:t>Multidimensional</a:t>
            </a:r>
            <a:r>
              <a:rPr lang="sv-SE" dirty="0" smtClean="0"/>
              <a:t> Arrays</a:t>
            </a:r>
            <a:endParaRPr lang="en" sz="2800" dirty="0"/>
          </a:p>
        </p:txBody>
      </p:sp>
      <p:sp>
        <p:nvSpPr>
          <p:cNvPr id="112" name="Shape 112"/>
          <p:cNvSpPr txBox="1">
            <a:spLocks noGrp="1"/>
          </p:cNvSpPr>
          <p:nvPr>
            <p:ph type="body" idx="1"/>
          </p:nvPr>
        </p:nvSpPr>
        <p:spPr>
          <a:xfrm>
            <a:off x="457200" y="1295401"/>
            <a:ext cx="8229600" cy="38271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b="1" dirty="0" err="1" smtClean="0"/>
              <a:t>NumPy</a:t>
            </a:r>
            <a:r>
              <a:rPr lang="en-US" b="1" dirty="0" smtClean="0"/>
              <a:t> arrays can also be multidimensional</a:t>
            </a:r>
          </a:p>
          <a:p>
            <a:pPr marL="457200" lvl="0" indent="-228600">
              <a:spcAft>
                <a:spcPts val="600"/>
              </a:spcAft>
            </a:pPr>
            <a:r>
              <a:rPr lang="en-US" b="1" dirty="0" smtClean="0">
                <a:latin typeface="Courier New"/>
                <a:ea typeface="Courier New"/>
                <a:cs typeface="Courier New"/>
                <a:sym typeface="Courier New"/>
              </a:rPr>
              <a:t>a = </a:t>
            </a:r>
            <a:r>
              <a:rPr lang="en-US" b="1" dirty="0" err="1" smtClean="0">
                <a:latin typeface="Courier New"/>
                <a:ea typeface="Courier New"/>
                <a:cs typeface="Courier New"/>
                <a:sym typeface="Courier New"/>
              </a:rPr>
              <a:t>np.array</a:t>
            </a:r>
            <a:r>
              <a:rPr lang="en-US" b="1" dirty="0" smtClean="0">
                <a:latin typeface="Courier New"/>
                <a:ea typeface="Courier New"/>
                <a:cs typeface="Courier New"/>
                <a:sym typeface="Courier New"/>
              </a:rPr>
              <a:t>([ [1, 2, 3], [4, 5, 6] ])</a:t>
            </a:r>
          </a:p>
          <a:p>
            <a:pPr marL="457200" indent="-228600">
              <a:spcAft>
                <a:spcPts val="1200"/>
              </a:spcAft>
            </a:pPr>
            <a:r>
              <a:rPr lang="en-US" b="1" dirty="0" smtClean="0">
                <a:latin typeface="Courier New"/>
                <a:ea typeface="Courier New"/>
                <a:cs typeface="Courier New"/>
                <a:sym typeface="Courier New"/>
              </a:rPr>
              <a:t>b = </a:t>
            </a:r>
            <a:r>
              <a:rPr lang="en-US" b="1" dirty="0" err="1" smtClean="0">
                <a:latin typeface="Courier New"/>
                <a:ea typeface="Courier New"/>
                <a:cs typeface="Courier New"/>
                <a:sym typeface="Courier New"/>
              </a:rPr>
              <a:t>np.array</a:t>
            </a:r>
            <a:r>
              <a:rPr lang="en-US" b="1" dirty="0" smtClean="0">
                <a:latin typeface="Courier New"/>
                <a:ea typeface="Courier New"/>
                <a:cs typeface="Courier New"/>
                <a:sym typeface="Courier New"/>
              </a:rPr>
              <a:t>([ [7, 8, 9], [10, 11, 12] ])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a</a:t>
            </a:r>
            <a:r>
              <a:rPr lang="en-US" dirty="0" smtClean="0"/>
              <a:t>  and  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b</a:t>
            </a:r>
            <a:r>
              <a:rPr lang="en-US" dirty="0" smtClean="0"/>
              <a:t> are two </a:t>
            </a:r>
            <a:r>
              <a:rPr lang="en-US" dirty="0" smtClean="0">
                <a:solidFill>
                  <a:srgbClr val="FF0000"/>
                </a:solidFill>
              </a:rPr>
              <a:t>2D arrays </a:t>
            </a:r>
            <a:r>
              <a:rPr lang="en-US" dirty="0" smtClean="0"/>
              <a:t>(</a:t>
            </a:r>
            <a:r>
              <a:rPr lang="en-US" dirty="0" err="1" smtClean="0"/>
              <a:t>NumPy</a:t>
            </a:r>
            <a:r>
              <a:rPr lang="en-US" dirty="0" smtClean="0"/>
              <a:t> matrices)</a:t>
            </a:r>
            <a:endParaRPr lang="en-US" b="1" dirty="0" smtClean="0"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indent="-228600">
              <a:spcAft>
                <a:spcPts val="1200"/>
              </a:spcAft>
            </a:pPr>
            <a:r>
              <a:rPr lang="en-US" b="1" dirty="0" err="1" smtClean="0">
                <a:latin typeface="Courier New"/>
                <a:ea typeface="Courier New"/>
                <a:cs typeface="Courier New"/>
                <a:sym typeface="Courier New"/>
              </a:rPr>
              <a:t>a.shape</a:t>
            </a:r>
            <a:r>
              <a:rPr lang="en-US" b="1" dirty="0" smtClean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dirty="0" smtClean="0"/>
              <a:t>Returns the array’s </a:t>
            </a:r>
            <a:r>
              <a:rPr lang="en-US" dirty="0" smtClean="0">
                <a:solidFill>
                  <a:srgbClr val="FF0000"/>
                </a:solidFill>
              </a:rPr>
              <a:t>dimensions</a:t>
            </a:r>
            <a:r>
              <a:rPr lang="en-US" dirty="0" smtClean="0"/>
              <a:t>, here: 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(2, 3)</a:t>
            </a:r>
            <a:endParaRPr lang="en-US" sz="400" b="1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marL="457200" indent="-228600">
              <a:spcAft>
                <a:spcPts val="600"/>
              </a:spcAft>
            </a:pPr>
            <a:endParaRPr lang="en-US" sz="400" b="1" dirty="0" smtClean="0">
              <a:latin typeface="Courier New" charset="0"/>
              <a:ea typeface="Courier New" charset="0"/>
              <a:cs typeface="Courier New" charset="0"/>
              <a:sym typeface="Courier New"/>
            </a:endParaRPr>
          </a:p>
          <a:p>
            <a:pPr lvl="0">
              <a:spcAft>
                <a:spcPts val="600"/>
              </a:spcAft>
              <a:buNone/>
            </a:pPr>
            <a:r>
              <a:rPr lang="en-US" b="1" dirty="0" smtClean="0"/>
              <a:t>Basic math work on multidimensional arrays</a:t>
            </a:r>
          </a:p>
          <a:p>
            <a:pPr marL="457200" lvl="0" indent="-228600" rtl="0">
              <a:spcBef>
                <a:spcPts val="0"/>
              </a:spcBef>
              <a:spcAft>
                <a:spcPts val="1200"/>
              </a:spcAft>
            </a:pPr>
            <a:r>
              <a:rPr lang="en-US" b="1" dirty="0" err="1" smtClean="0">
                <a:latin typeface="Courier New" charset="0"/>
                <a:ea typeface="Courier New" charset="0"/>
                <a:cs typeface="Courier New" charset="0"/>
              </a:rPr>
              <a:t>a+b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, a-b, a*b, a/b </a:t>
            </a:r>
            <a:r>
              <a:rPr lang="en-US" dirty="0" smtClean="0"/>
              <a:t>performs </a:t>
            </a:r>
            <a:r>
              <a:rPr lang="en-US" i="1" dirty="0" smtClean="0"/>
              <a:t>elementwise</a:t>
            </a:r>
            <a:r>
              <a:rPr lang="en-US" dirty="0" smtClean="0"/>
              <a:t> addition, subtraction, multiplication, and division</a:t>
            </a:r>
          </a:p>
          <a:p>
            <a:pPr marL="457200" lvl="0" indent="-228600" rtl="0">
              <a:spcBef>
                <a:spcPts val="0"/>
              </a:spcBef>
              <a:spcAft>
                <a:spcPts val="1200"/>
              </a:spcAft>
            </a:pPr>
            <a:r>
              <a:rPr lang="en-US" b="1" dirty="0" err="1" smtClean="0">
                <a:latin typeface="Courier New" charset="0"/>
                <a:ea typeface="Courier New" charset="0"/>
                <a:cs typeface="Courier New" charset="0"/>
              </a:rPr>
              <a:t>np.dot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b="1" dirty="0" err="1" smtClean="0">
                <a:latin typeface="Courier New" charset="0"/>
                <a:ea typeface="Courier New" charset="0"/>
                <a:cs typeface="Courier New" charset="0"/>
              </a:rPr>
              <a:t>np.transpose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(a),b)</a:t>
            </a:r>
            <a:r>
              <a:rPr lang="en-US" dirty="0" smtClean="0"/>
              <a:t> performs </a:t>
            </a:r>
            <a:r>
              <a:rPr lang="en-US" dirty="0" smtClean="0">
                <a:solidFill>
                  <a:srgbClr val="FF0000"/>
                </a:solidFill>
              </a:rPr>
              <a:t>matrix multiplication</a:t>
            </a:r>
            <a:r>
              <a:rPr lang="en-US" dirty="0" smtClean="0"/>
              <a:t> of </a:t>
            </a:r>
            <a:r>
              <a:rPr lang="en-US" dirty="0" err="1" smtClean="0"/>
              <a:t>a</a:t>
            </a:r>
            <a:r>
              <a:rPr lang="en-US" baseline="30000" dirty="0" err="1" smtClean="0"/>
              <a:t>T</a:t>
            </a:r>
            <a:r>
              <a:rPr lang="en-US" dirty="0" smtClean="0"/>
              <a:t> and b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602744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</a:t>
            </a:r>
            <a:r>
              <a:rPr lang="en-US" dirty="0" err="1" smtClean="0"/>
              <a:t>linespace</a:t>
            </a:r>
            <a:r>
              <a:rPr lang="en-US" dirty="0" smtClean="0"/>
              <a:t> for evenly spaced points in a range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638985"/>
            <a:ext cx="8285595" cy="177165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35106" y="1590960"/>
            <a:ext cx="72674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Suppose you want an array with 9 points </a:t>
            </a:r>
            <a:r>
              <a:rPr lang="en-US" sz="2000" smtClean="0"/>
              <a:t>evenly spaced from 0 to 2?</a:t>
            </a:r>
            <a:endParaRPr lang="en-US" sz="2000"/>
          </a:p>
        </p:txBody>
      </p:sp>
      <p:sp>
        <p:nvSpPr>
          <p:cNvPr id="5" name="Rectangle 4"/>
          <p:cNvSpPr/>
          <p:nvPr/>
        </p:nvSpPr>
        <p:spPr>
          <a:xfrm>
            <a:off x="251012" y="2492188"/>
            <a:ext cx="8677835" cy="229496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149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</a:t>
            </a:r>
            <a:r>
              <a:rPr lang="en-US" dirty="0" err="1" smtClean="0"/>
              <a:t>linespace</a:t>
            </a:r>
            <a:r>
              <a:rPr lang="en-US" dirty="0" smtClean="0"/>
              <a:t> for evenly spaced points in a range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638985"/>
            <a:ext cx="8285595" cy="177165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35106" y="1590960"/>
            <a:ext cx="72674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Suppose you want an array with 9 points </a:t>
            </a:r>
            <a:r>
              <a:rPr lang="en-US" sz="2000" smtClean="0"/>
              <a:t>evenly spaced from 0 to 2?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2091691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Comparisons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679" y="2681941"/>
            <a:ext cx="9021321" cy="153147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610373"/>
            <a:ext cx="4598893" cy="523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120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If You need Random Numbers, no problem.</a:t>
            </a:r>
            <a:br>
              <a:rPr lang="en-US" dirty="0" smtClean="0"/>
            </a:br>
            <a:r>
              <a:rPr lang="en-US" dirty="0" smtClean="0"/>
              <a:t>Look up </a:t>
            </a:r>
            <a:r>
              <a:rPr lang="en-US" dirty="0" err="1" smtClean="0"/>
              <a:t>np.random.random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731" y="1448174"/>
            <a:ext cx="6945012" cy="367963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5171275"/>
            <a:ext cx="852079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Also see </a:t>
            </a: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err="1" smtClean="0"/>
              <a:t>np.zeros</a:t>
            </a:r>
            <a:r>
              <a:rPr lang="en-US" dirty="0" smtClean="0"/>
              <a:t> </a:t>
            </a:r>
            <a:r>
              <a:rPr lang="en-US" dirty="0" smtClean="0"/>
              <a:t>and </a:t>
            </a:r>
            <a:r>
              <a:rPr lang="en-US" dirty="0" err="1" smtClean="0"/>
              <a:t>np.ones</a:t>
            </a: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https://</a:t>
            </a:r>
            <a:r>
              <a:rPr lang="en-US" dirty="0" err="1"/>
              <a:t>docs.scipy.org</a:t>
            </a:r>
            <a:r>
              <a:rPr lang="en-US" dirty="0"/>
              <a:t>/doc/</a:t>
            </a:r>
            <a:r>
              <a:rPr lang="en-US" dirty="0" err="1"/>
              <a:t>numpy</a:t>
            </a:r>
            <a:r>
              <a:rPr lang="en-US" dirty="0"/>
              <a:t>/reference/generated/</a:t>
            </a:r>
            <a:r>
              <a:rPr lang="en-US" dirty="0" err="1"/>
              <a:t>numpy.random.random.html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112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4545</TotalTime>
  <Words>855</Words>
  <Application>Microsoft Macintosh PowerPoint</Application>
  <PresentationFormat>On-screen Show (4:3)</PresentationFormat>
  <Paragraphs>163</Paragraphs>
  <Slides>25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4" baseType="lpstr">
      <vt:lpstr>Arial Narrow</vt:lpstr>
      <vt:lpstr>Calibri</vt:lpstr>
      <vt:lpstr>Courier New</vt:lpstr>
      <vt:lpstr>Helvetica Neue Light</vt:lpstr>
      <vt:lpstr>Mangal</vt:lpstr>
      <vt:lpstr>ＭＳ Ｐゴシック</vt:lpstr>
      <vt:lpstr>Optima</vt:lpstr>
      <vt:lpstr>Arial</vt:lpstr>
      <vt:lpstr>Office Theme</vt:lpstr>
      <vt:lpstr>NumPy Overview and Useful Tips Data-X: A Course on Data, Signals, and Systems</vt:lpstr>
      <vt:lpstr>Today</vt:lpstr>
      <vt:lpstr>PowerPoint Presentation</vt:lpstr>
      <vt:lpstr>Create a NumPy Array</vt:lpstr>
      <vt:lpstr>Multidimensional Arrays</vt:lpstr>
      <vt:lpstr>Use linespace for evenly spaced points in a range </vt:lpstr>
      <vt:lpstr>Use linespace for evenly spaced points in a range </vt:lpstr>
      <vt:lpstr>Comparisons</vt:lpstr>
      <vt:lpstr>If You need Random Numbers, no problem. Look up np.random.random</vt:lpstr>
      <vt:lpstr>Anatomy of an Array</vt:lpstr>
      <vt:lpstr>Using the axis parameter  with methods like sum, min, and others </vt:lpstr>
      <vt:lpstr>Using the axis parameter  with methods like sum, min, and others </vt:lpstr>
      <vt:lpstr>Using the axis parameter  with methods like sum, min, and others </vt:lpstr>
      <vt:lpstr>Using the axis parameter  with methods like sum, min, and others </vt:lpstr>
      <vt:lpstr>Slicing a NumPy Array, 1-Dimension</vt:lpstr>
      <vt:lpstr>Slicing a NumPy Array, 1-Dimension</vt:lpstr>
      <vt:lpstr>Slicing a NumPy Matrix Works the Same Way You get a new “view” of a section of the of the original matrix </vt:lpstr>
      <vt:lpstr>Delete for Slicing a NumPy array (matrix)</vt:lpstr>
      <vt:lpstr>Stacking Matrices: See hstack and vstack </vt:lpstr>
      <vt:lpstr>You can also split matrices: hsplit and vsplit</vt:lpstr>
      <vt:lpstr>Flatten (use ravel) and the reshape array:</vt:lpstr>
      <vt:lpstr>A Note on Copies</vt:lpstr>
      <vt:lpstr>A Note on Copies</vt:lpstr>
      <vt:lpstr>A Note on Copies</vt:lpstr>
      <vt:lpstr>PowerPoint Presentation</vt:lpstr>
    </vt:vector>
  </TitlesOfParts>
  <Company>UC Berkeley</Company>
  <LinksUpToDate>false</LinksUpToDate>
  <SharedDoc>false</SharedDoc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Ikhlaq Sidhu</dc:creator>
  <cp:lastModifiedBy>Microsoft Office User</cp:lastModifiedBy>
  <cp:revision>352</cp:revision>
  <cp:lastPrinted>2013-05-20T04:39:02Z</cp:lastPrinted>
  <dcterms:created xsi:type="dcterms:W3CDTF">2013-05-20T04:35:54Z</dcterms:created>
  <dcterms:modified xsi:type="dcterms:W3CDTF">2017-01-26T22:56:41Z</dcterms:modified>
</cp:coreProperties>
</file>